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84" r:id="rId4"/>
    <p:sldId id="283" r:id="rId5"/>
    <p:sldId id="302" r:id="rId6"/>
    <p:sldId id="276" r:id="rId7"/>
    <p:sldId id="280" r:id="rId8"/>
    <p:sldId id="295" r:id="rId9"/>
    <p:sldId id="296" r:id="rId10"/>
    <p:sldId id="278" r:id="rId11"/>
    <p:sldId id="292" r:id="rId12"/>
    <p:sldId id="282" r:id="rId13"/>
    <p:sldId id="303" r:id="rId14"/>
    <p:sldId id="304" r:id="rId15"/>
    <p:sldId id="305" r:id="rId16"/>
    <p:sldId id="301" r:id="rId17"/>
    <p:sldId id="277" r:id="rId18"/>
    <p:sldId id="308" r:id="rId19"/>
    <p:sldId id="290" r:id="rId20"/>
    <p:sldId id="291" r:id="rId21"/>
    <p:sldId id="294" r:id="rId22"/>
    <p:sldId id="306" r:id="rId23"/>
    <p:sldId id="289" r:id="rId24"/>
    <p:sldId id="307" r:id="rId25"/>
    <p:sldId id="286" r:id="rId26"/>
    <p:sldId id="275" r:id="rId27"/>
    <p:sldId id="266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rill" initials="k" lastIdx="2" clrIdx="0">
    <p:extLst>
      <p:ext uri="{19B8F6BF-5375-455C-9EA6-DF929625EA0E}">
        <p15:presenceInfo xmlns:p15="http://schemas.microsoft.com/office/powerpoint/2012/main" userId="be2220b98960446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56E8"/>
    <a:srgbClr val="282A36"/>
    <a:srgbClr val="FEFE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671" autoAdjust="0"/>
    <p:restoredTop sz="94660"/>
  </p:normalViewPr>
  <p:slideViewPr>
    <p:cSldViewPr snapToGrid="0">
      <p:cViewPr varScale="1">
        <p:scale>
          <a:sx n="99" d="100"/>
          <a:sy n="99" d="100"/>
        </p:scale>
        <p:origin x="461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01174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2268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0826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222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1097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289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9461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7743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1872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4281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41023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4C8997-F498-4088-A997-C1153B1DCE40}" type="datetimeFigureOut">
              <a:rPr lang="ru-RU" smtClean="0"/>
              <a:t>29.01.2024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80179A-A71D-4A4F-A52F-13712775CCF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7387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433C23-0616-4E65-955E-C6CA88FA55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742" y="85241"/>
            <a:ext cx="875654" cy="875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45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90930" y="1700892"/>
            <a:ext cx="10099040" cy="303784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2582" y="243992"/>
            <a:ext cx="7434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Пуск 06.05.2022 (м-тт-1)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6D41883-E7CE-46D7-BBD5-3E910E98B5E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760" y="1134537"/>
            <a:ext cx="7096026" cy="4730683"/>
          </a:xfrm>
          <a:prstGeom prst="rect">
            <a:avLst/>
          </a:prstGeom>
          <a:ln w="57150">
            <a:solidFill>
              <a:srgbClr val="282A36"/>
            </a:solidFill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1EA2567-1339-4F48-90FA-834D78A00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90270" y="1947057"/>
            <a:ext cx="4701795" cy="3134530"/>
          </a:xfrm>
          <a:prstGeom prst="rect">
            <a:avLst/>
          </a:prstGeom>
          <a:ln w="57150">
            <a:solidFill>
              <a:srgbClr val="282A36"/>
            </a:solidFill>
          </a:ln>
        </p:spPr>
      </p:pic>
    </p:spTree>
    <p:extLst>
      <p:ext uri="{BB962C8B-B14F-4D97-AF65-F5344CB8AC3E}">
        <p14:creationId xmlns:p14="http://schemas.microsoft.com/office/powerpoint/2010/main" val="4208727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90930" y="1700892"/>
            <a:ext cx="10099040" cy="303784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2582" y="243992"/>
            <a:ext cx="7434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Пуск 06.05.2022 (м-тт-1)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5B203C-8B07-49E0-8E4A-9109FC996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06" y="1344146"/>
            <a:ext cx="7698441" cy="433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31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90930" y="1700892"/>
            <a:ext cx="10099040" cy="303784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1911" y="507464"/>
            <a:ext cx="7434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Пуск 20.11.22 (м-тт-2)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5935144-7627-48F5-B31F-17B60A5080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27" y="1819964"/>
            <a:ext cx="5501673" cy="3667782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59DAAF-A324-4137-A6E8-F328D9198A1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2603" y="1819964"/>
            <a:ext cx="5501673" cy="3667782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</p:spTree>
    <p:extLst>
      <p:ext uri="{BB962C8B-B14F-4D97-AF65-F5344CB8AC3E}">
        <p14:creationId xmlns:p14="http://schemas.microsoft.com/office/powerpoint/2010/main" val="15765684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90930" y="1700892"/>
            <a:ext cx="10099040" cy="303784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7890" y="404553"/>
            <a:ext cx="7434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Пуск 20.11.22 (м-тт-2)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8B01C36-AB87-4C98-9A2F-911471C15F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490" y="1482763"/>
            <a:ext cx="8081020" cy="455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3534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90930" y="1700892"/>
            <a:ext cx="10099040" cy="303784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2582" y="243992"/>
            <a:ext cx="7434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Пуск 23.04.23 (м-тт-3)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9E88B32-7591-4A26-BC94-5CE69A458A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189" y="1356424"/>
            <a:ext cx="8217171" cy="4620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78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90930" y="1700892"/>
            <a:ext cx="10099040" cy="303784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38849" y="180420"/>
            <a:ext cx="7434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Пуск 23.04.23 (м-тт-3)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CC242D4-4278-4066-BBDD-3B3098FDF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8849" y="965570"/>
            <a:ext cx="8603201" cy="573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836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60559" y="3083534"/>
            <a:ext cx="5893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ОТделы</a:t>
            </a:r>
            <a:endParaRPr kumimoji="0" lang="ru-RU" sz="6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11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710847" y="1822166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68738" y="134738"/>
            <a:ext cx="11651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Отделы: ДУ </a:t>
            </a:r>
          </a:p>
          <a:p>
            <a:pPr lvl="0"/>
            <a:r>
              <a:rPr kumimoji="0" lang="ru-RU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Двигательна</a:t>
            </a:r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я установка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A4CEA10-C9F7-44E4-94EE-23442324BA7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38" y="1579507"/>
            <a:ext cx="6730552" cy="4836915"/>
          </a:xfrm>
          <a:prstGeom prst="rect">
            <a:avLst/>
          </a:prstGeom>
          <a:ln w="38100">
            <a:solidFill>
              <a:srgbClr val="3856E8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173DA85-31BA-49B3-85E2-1D4C40B631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72" t="16723" r="49661" b="20791"/>
          <a:stretch/>
        </p:blipFill>
        <p:spPr>
          <a:xfrm>
            <a:off x="8247232" y="1579507"/>
            <a:ext cx="2694572" cy="4791315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</p:spTree>
    <p:extLst>
      <p:ext uri="{BB962C8B-B14F-4D97-AF65-F5344CB8AC3E}">
        <p14:creationId xmlns:p14="http://schemas.microsoft.com/office/powerpoint/2010/main" val="1931952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462875" y="1798919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76487" y="241814"/>
            <a:ext cx="116512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Отделы: ДУ </a:t>
            </a:r>
          </a:p>
          <a:p>
            <a:pPr lvl="0"/>
            <a:r>
              <a:rPr kumimoji="0" lang="ru-RU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Двигательна</a:t>
            </a:r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я установка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AD963F03-ED5D-4C02-A256-7A92AC4CD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757" y="1643142"/>
            <a:ext cx="8006018" cy="450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74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703098" y="1820843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36327" y="151154"/>
            <a:ext cx="111419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Отделы: СК </a:t>
            </a:r>
          </a:p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Стартовый комплекс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70919-DAE5-480C-8747-F55D5559F767}"/>
              </a:ext>
            </a:extLst>
          </p:cNvPr>
          <p:cNvSpPr txBox="1"/>
          <p:nvPr/>
        </p:nvSpPr>
        <p:spPr>
          <a:xfrm>
            <a:off x="5552278" y="1590010"/>
            <a:ext cx="609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Направляющая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A5337-F2E2-4F84-B123-76EC60F6935B}"/>
              </a:ext>
            </a:extLst>
          </p:cNvPr>
          <p:cNvSpPr txBox="1"/>
          <p:nvPr/>
        </p:nvSpPr>
        <p:spPr>
          <a:xfrm>
            <a:off x="5552278" y="2832703"/>
            <a:ext cx="588823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2000" dirty="0">
                <a:solidFill>
                  <a:srgbClr val="282A36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Основная задача СК – постановка направляющей, которая  представляет из себя профилированную конструкцию высотой 10 метров, фиксируемую за счет стальных тросов.</a:t>
            </a:r>
          </a:p>
          <a:p>
            <a:pPr lvl="0" algn="just"/>
            <a:endParaRPr lang="ru-RU" sz="2000" dirty="0">
              <a:solidFill>
                <a:srgbClr val="282A36"/>
              </a:solidFill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lvl="0" algn="just"/>
            <a:r>
              <a:rPr lang="ru-RU" sz="2000" dirty="0">
                <a:solidFill>
                  <a:srgbClr val="282A36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Отдел также занимается наземным обеспечением, координацией пуска, его логирование</a:t>
            </a:r>
            <a:endParaRPr kumimoji="0" lang="ru-RU" b="0" i="0" u="none" strike="noStrike" kern="1200" cap="none" spc="0" normalizeH="0" baseline="0" noProof="0" dirty="0">
              <a:ln>
                <a:noFill/>
              </a:ln>
              <a:solidFill>
                <a:srgbClr val="282A36"/>
              </a:solidFill>
              <a:effectLst/>
              <a:uLnTx/>
              <a:uFillTx/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F32D09-DAF2-407A-AD04-C4D7C6AD20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378" t="14464" r="35738" b="3277"/>
          <a:stretch/>
        </p:blipFill>
        <p:spPr>
          <a:xfrm>
            <a:off x="1472530" y="1590010"/>
            <a:ext cx="3849180" cy="503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53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6730" t="46822" r="71941" b="11434"/>
          <a:stretch/>
        </p:blipFill>
        <p:spPr>
          <a:xfrm rot="10800000">
            <a:off x="10638206" y="11516"/>
            <a:ext cx="1553794" cy="1710557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2529840" y="0"/>
            <a:ext cx="4683760" cy="685800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1370459" y="420914"/>
            <a:ext cx="415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Наша цель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54723" y="1128800"/>
            <a:ext cx="46837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</a:t>
            </a:r>
            <a:r>
              <a:rPr lang="ru-RU" sz="2000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- создать </a:t>
            </a:r>
            <a:r>
              <a:rPr lang="ru-RU" sz="2000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первую в России </a:t>
            </a:r>
            <a:r>
              <a:rPr lang="ru-RU" sz="2000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студенческую ракету-носитель на жидкостном ракетном двигателе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62983" y="328185"/>
            <a:ext cx="4241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rgbClr val="3856E8"/>
                </a:solidFill>
                <a:latin typeface="Miratrix Normal" panose="00000500000000000000" pitchFamily="50" charset="-52"/>
              </a:rPr>
              <a:t>Почему это важно?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44674" y="1508508"/>
            <a:ext cx="409353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Жидкостный ракетный двигатель - очень сложная система, которая </a:t>
            </a:r>
            <a:r>
              <a:rPr lang="ru-RU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открывает дорогу</a:t>
            </a:r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к созданию более серьезных изделий ракетно-космической техники.</a:t>
            </a:r>
          </a:p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Мы верим, что наш пример поможет разжечь в глазах людей </a:t>
            </a:r>
            <a:r>
              <a:rPr lang="ru-RU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интерес к космонавтике </a:t>
            </a:r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и космосу в целом.</a:t>
            </a:r>
          </a:p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В дальнейшем наша ракета станет </a:t>
            </a:r>
            <a:r>
              <a:rPr lang="ru-RU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летным стендом </a:t>
            </a:r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для отработки новых технологий авиа-космической отрасли, таких как </a:t>
            </a:r>
            <a:r>
              <a:rPr lang="ru-RU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многоразовое использование </a:t>
            </a:r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ступеней.</a:t>
            </a:r>
          </a:p>
          <a:p>
            <a:endParaRPr lang="ru-RU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56" y="2300388"/>
            <a:ext cx="4739144" cy="3506226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</p:spTree>
    <p:extLst>
      <p:ext uri="{BB962C8B-B14F-4D97-AF65-F5344CB8AC3E}">
        <p14:creationId xmlns:p14="http://schemas.microsoft.com/office/powerpoint/2010/main" val="32341829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738668" y="1544787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D70919-DAE5-480C-8747-F55D5559F767}"/>
              </a:ext>
            </a:extLst>
          </p:cNvPr>
          <p:cNvSpPr txBox="1"/>
          <p:nvPr/>
        </p:nvSpPr>
        <p:spPr>
          <a:xfrm>
            <a:off x="5776552" y="1437763"/>
            <a:ext cx="6092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Бортовая</a:t>
            </a:r>
          </a:p>
          <a:p>
            <a:pPr lvl="0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</a:rPr>
              <a:t>Автоматизированная</a:t>
            </a:r>
          </a:p>
          <a:p>
            <a:pPr lvl="0"/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Система</a:t>
            </a:r>
          </a:p>
          <a:p>
            <a:pPr lvl="0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</a:rPr>
              <a:t>Управления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A5337-F2E2-4F84-B123-76EC60F6935B}"/>
              </a:ext>
            </a:extLst>
          </p:cNvPr>
          <p:cNvSpPr txBox="1"/>
          <p:nvPr/>
        </p:nvSpPr>
        <p:spPr>
          <a:xfrm>
            <a:off x="5693741" y="3451875"/>
            <a:ext cx="58882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2000" dirty="0">
                <a:solidFill>
                  <a:srgbClr val="282A36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Полный цикл производства печатных плат для БАСУ был реализован на  нашей производственной базе.</a:t>
            </a:r>
          </a:p>
          <a:p>
            <a:pPr lvl="0" algn="just"/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282A36"/>
              </a:solidFill>
              <a:effectLst/>
              <a:uLnTx/>
              <a:uFillTx/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lvl="0" algn="just"/>
            <a:r>
              <a:rPr lang="ru-RU" sz="2000" dirty="0">
                <a:solidFill>
                  <a:srgbClr val="282A36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Отдельное достижение – отлаженная технология производства плат путем фрезерования текстолита 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3292FB9-6FB4-4A19-B502-157B4494F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C9B7E5-6DC0-4B26-A35A-F39550D062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361" r="19220"/>
          <a:stretch/>
        </p:blipFill>
        <p:spPr>
          <a:xfrm>
            <a:off x="1402799" y="1544035"/>
            <a:ext cx="4194955" cy="48858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6C65FD-BACB-4C6A-91C5-35B40440339B}"/>
              </a:ext>
            </a:extLst>
          </p:cNvPr>
          <p:cNvSpPr txBox="1"/>
          <p:nvPr/>
        </p:nvSpPr>
        <p:spPr>
          <a:xfrm>
            <a:off x="1255565" y="392449"/>
            <a:ext cx="11141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Отделы: БАСУ </a:t>
            </a:r>
          </a:p>
        </p:txBody>
      </p:sp>
    </p:spTree>
    <p:extLst>
      <p:ext uri="{BB962C8B-B14F-4D97-AF65-F5344CB8AC3E}">
        <p14:creationId xmlns:p14="http://schemas.microsoft.com/office/powerpoint/2010/main" val="197385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710847" y="1502978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3079" y="372230"/>
            <a:ext cx="11141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Отделы: НАСУ 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3292FB9-6FB4-4A19-B502-157B4494F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81B8D-4BC3-406E-BFDB-9302B83C0BF7}"/>
              </a:ext>
            </a:extLst>
          </p:cNvPr>
          <p:cNvSpPr txBox="1"/>
          <p:nvPr/>
        </p:nvSpPr>
        <p:spPr>
          <a:xfrm>
            <a:off x="6566427" y="1373027"/>
            <a:ext cx="60925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Наземная</a:t>
            </a:r>
          </a:p>
          <a:p>
            <a:pPr lvl="0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</a:rPr>
              <a:t>Автоматизированная</a:t>
            </a:r>
          </a:p>
          <a:p>
            <a:pPr lvl="0"/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Система</a:t>
            </a:r>
          </a:p>
          <a:p>
            <a:pPr lvl="0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</a:rPr>
              <a:t>Управления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A6B38FA-CEEC-4A50-904E-59CC2355C0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41"/>
          <a:stretch/>
        </p:blipFill>
        <p:spPr bwMode="auto">
          <a:xfrm>
            <a:off x="1054854" y="1309607"/>
            <a:ext cx="5409414" cy="478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69E6D83-CDCE-4A56-ABFA-CB149542AD90}"/>
              </a:ext>
            </a:extLst>
          </p:cNvPr>
          <p:cNvSpPr txBox="1"/>
          <p:nvPr/>
        </p:nvSpPr>
        <p:spPr>
          <a:xfrm>
            <a:off x="6636170" y="3365549"/>
            <a:ext cx="49488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ru-RU" sz="1800" dirty="0">
                <a:solidFill>
                  <a:srgbClr val="282A36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НАСУ увязывает все электронные системы стартового комплекса и электронику ракеты в одну сеть. Благодаря ей можно отслеживать состояние летящей ракеты в реальном времени</a:t>
            </a:r>
          </a:p>
        </p:txBody>
      </p:sp>
    </p:spTree>
    <p:extLst>
      <p:ext uri="{BB962C8B-B14F-4D97-AF65-F5344CB8AC3E}">
        <p14:creationId xmlns:p14="http://schemas.microsoft.com/office/powerpoint/2010/main" val="1482725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710847" y="1502978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13079" y="372230"/>
            <a:ext cx="11141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Отделы: РН </a:t>
            </a:r>
          </a:p>
        </p:txBody>
      </p:sp>
      <p:sp>
        <p:nvSpPr>
          <p:cNvPr id="3" name="AutoShape 4">
            <a:extLst>
              <a:ext uri="{FF2B5EF4-FFF2-40B4-BE49-F238E27FC236}">
                <a16:creationId xmlns:a16="http://schemas.microsoft.com/office/drawing/2014/main" id="{63292FB9-6FB4-4A19-B502-157B4494F1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DB5FBA8-C085-41AA-B0A1-08D519C01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333" y="1119124"/>
            <a:ext cx="8032533" cy="5355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0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710847" y="1822166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7978" y="366268"/>
            <a:ext cx="11141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Отделы: Композиты 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D48235A0-0DFE-466D-B731-D0CA69B65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78" y="1183769"/>
            <a:ext cx="3941481" cy="5255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D70919-DAE5-480C-8747-F55D5559F767}"/>
              </a:ext>
            </a:extLst>
          </p:cNvPr>
          <p:cNvSpPr txBox="1"/>
          <p:nvPr/>
        </p:nvSpPr>
        <p:spPr>
          <a:xfrm>
            <a:off x="5490894" y="1219913"/>
            <a:ext cx="609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</a:rPr>
              <a:t>С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т</a:t>
            </a:r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</a:rPr>
              <a:t>а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но</a:t>
            </a:r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</a:rPr>
              <a:t>к для намотки композитных тел вращения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8A5337-F2E2-4F84-B123-76EC60F6935B}"/>
              </a:ext>
            </a:extLst>
          </p:cNvPr>
          <p:cNvSpPr txBox="1"/>
          <p:nvPr/>
        </p:nvSpPr>
        <p:spPr>
          <a:xfrm>
            <a:off x="5533776" y="2196669"/>
            <a:ext cx="588823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2000" dirty="0">
                <a:solidFill>
                  <a:srgbClr val="282A36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4-х осевой станок позволяет наматывать из лент угле- и стекловолокна тела различной геометрии, начиная с цилиндрических баков и заканчивая корпусами твёрдотопливных двигателей. </a:t>
            </a:r>
          </a:p>
          <a:p>
            <a:pPr lvl="0" algn="just"/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282A36"/>
              </a:solidFill>
              <a:effectLst/>
              <a:uLnTx/>
              <a:uFillTx/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lvl="0" algn="just"/>
            <a:r>
              <a:rPr lang="ru-RU" sz="2000" dirty="0">
                <a:solidFill>
                  <a:srgbClr val="282A36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Благодаря данному станку, а  также оборудованию для вакуумной инфузии и  фрезерному станку с ЧПУ для обработки листов углепластика, наша ракета на </a:t>
            </a:r>
            <a:r>
              <a:rPr lang="ru-RU" sz="2000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40% процентов </a:t>
            </a:r>
            <a:r>
              <a:rPr lang="ru-RU" sz="2000" dirty="0">
                <a:solidFill>
                  <a:srgbClr val="282A36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состоит из композиционных материалов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srgbClr val="282A36"/>
              </a:solidFill>
              <a:effectLst/>
              <a:uLnTx/>
              <a:uFillTx/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739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455124" y="2077888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87978" y="366268"/>
            <a:ext cx="111419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Отделы: Дизайн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8DD4BC-186B-4CCB-A19A-A96AA680E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8732" y="1301856"/>
            <a:ext cx="2120736" cy="459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B6C88CA-8A62-495D-B6DC-F92312D016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978" y="1301857"/>
            <a:ext cx="2283378" cy="459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D6DDAF0-02E6-4CDC-8987-BFFAFA745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409" y="1301857"/>
            <a:ext cx="2120736" cy="4592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71870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548" y="351172"/>
            <a:ext cx="54487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В планах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6730" t="46822" r="71941" b="11434"/>
          <a:stretch/>
        </p:blipFill>
        <p:spPr>
          <a:xfrm rot="10800000">
            <a:off x="10641933" y="39670"/>
            <a:ext cx="1553794" cy="17105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8E0182-9345-4D99-B325-13A6109D84FC}"/>
              </a:ext>
            </a:extLst>
          </p:cNvPr>
          <p:cNvSpPr txBox="1"/>
          <p:nvPr/>
        </p:nvSpPr>
        <p:spPr>
          <a:xfrm>
            <a:off x="7714844" y="5860356"/>
            <a:ext cx="50768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dirty="0">
              <a:solidFill>
                <a:schemeClr val="bg1"/>
              </a:solidFill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dirty="0">
                <a:solidFill>
                  <a:schemeClr val="bg1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Испытания ЖРД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548" y="894949"/>
            <a:ext cx="1043150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Конец ноября </a:t>
            </a:r>
            <a:r>
              <a:rPr lang="ru-RU" sz="2400" dirty="0"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– </a:t>
            </a:r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начало декабря 2023</a:t>
            </a:r>
            <a:r>
              <a:rPr lang="ru-RU" sz="2400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</a:t>
            </a:r>
            <a:r>
              <a:rPr lang="ru-RU" sz="2400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– нашим коллективом запланирован</a:t>
            </a:r>
            <a:r>
              <a:rPr lang="ru-RU" sz="2400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</a:t>
            </a:r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первый в РФ пуск</a:t>
            </a:r>
            <a:r>
              <a:rPr lang="ru-RU" sz="2400" dirty="0"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 </a:t>
            </a:r>
            <a:r>
              <a:rPr lang="ru-RU" sz="2400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студенческой ракеты на ЖРД</a:t>
            </a:r>
          </a:p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A84BD7-AF47-4654-A787-640F516662B9}"/>
              </a:ext>
            </a:extLst>
          </p:cNvPr>
          <p:cNvSpPr txBox="1"/>
          <p:nvPr/>
        </p:nvSpPr>
        <p:spPr>
          <a:xfrm>
            <a:off x="533548" y="1992657"/>
            <a:ext cx="10431503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Январь-Февраль 2023</a:t>
            </a:r>
            <a:r>
              <a:rPr lang="ru-RU" sz="2400" dirty="0"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 </a:t>
            </a:r>
            <a:r>
              <a:rPr lang="ru-RU" sz="2400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– серия испытательных полетов для уточнения математических моделей и отладки работы ЖРД</a:t>
            </a:r>
          </a:p>
          <a:p>
            <a:pPr algn="just"/>
            <a:endParaRPr lang="ru-RU" sz="2400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Март – Апрель 2023 </a:t>
            </a:r>
            <a:r>
              <a:rPr lang="ru-RU" sz="2400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– научно-исследовательская работа по разработке систем управления вектором тяги и их применению для возврата летного стенда</a:t>
            </a:r>
          </a:p>
          <a:p>
            <a:pPr algn="just"/>
            <a:endParaRPr lang="ru-RU" sz="2400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2024 год </a:t>
            </a:r>
            <a:r>
              <a:rPr lang="ru-RU" sz="2400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– создание испытательной инфраструктуры, проведение первых испытаний </a:t>
            </a:r>
          </a:p>
          <a:p>
            <a:pPr algn="just"/>
            <a:endParaRPr lang="ru-RU" sz="2400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sz="2400" dirty="0">
                <a:solidFill>
                  <a:srgbClr val="3856E8"/>
                </a:solidFill>
                <a:latin typeface="Miratrix Normal" panose="00000500000000000000" pitchFamily="50" charset="-52"/>
                <a:ea typeface="Inter Medium" panose="02000603000000020004" pitchFamily="50" charset="0"/>
                <a:cs typeface="Inter Medium" panose="02000603000000020004" pitchFamily="50" charset="0"/>
              </a:rPr>
              <a:t>2025 год </a:t>
            </a:r>
            <a:r>
              <a:rPr lang="ru-RU" sz="2400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– полет первой в РФ ракеты на ЖРД с системой посадки отработавшего ракетного блока</a:t>
            </a:r>
          </a:p>
          <a:p>
            <a:pPr algn="just"/>
            <a:endParaRPr lang="ru-RU" sz="2400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endParaRPr lang="ru-RU" sz="2400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sz="2400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</a:t>
            </a:r>
          </a:p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1080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97525" y="1932692"/>
            <a:ext cx="53563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Людей, которые хотят научиться работать со станками с ЧПУ или уже владеют этим мастерством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31224" y="658934"/>
            <a:ext cx="57374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Схемотехников и программистов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5580887" y="3222553"/>
            <a:ext cx="646355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black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SMM – </a:t>
            </a:r>
            <a:r>
              <a:rPr lang="ru-RU" sz="1600" dirty="0">
                <a:solidFill>
                  <a:prstClr val="black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специалистов и дизайнеров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5531224" y="5621784"/>
            <a:ext cx="521745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Всех инициативных и заряженных ребят со взглядом, устремленным к звездам!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082446" y="2160336"/>
            <a:ext cx="259977" cy="230418"/>
          </a:xfrm>
          <a:prstGeom prst="rect">
            <a:avLst/>
          </a:prstGeom>
          <a:solidFill>
            <a:srgbClr val="3856E8"/>
          </a:solidFill>
          <a:ln>
            <a:solidFill>
              <a:srgbClr val="385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890681" y="6032904"/>
            <a:ext cx="259977" cy="230418"/>
          </a:xfrm>
          <a:prstGeom prst="rect">
            <a:avLst/>
          </a:prstGeom>
          <a:solidFill>
            <a:srgbClr val="3856E8"/>
          </a:solidFill>
          <a:ln>
            <a:solidFill>
              <a:srgbClr val="385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5118846" y="4769822"/>
            <a:ext cx="259977" cy="230418"/>
          </a:xfrm>
          <a:prstGeom prst="rect">
            <a:avLst/>
          </a:prstGeom>
          <a:solidFill>
            <a:srgbClr val="3856E8"/>
          </a:solidFill>
          <a:ln>
            <a:solidFill>
              <a:srgbClr val="385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3874041" y="3491052"/>
            <a:ext cx="259977" cy="230418"/>
          </a:xfrm>
          <a:prstGeom prst="rect">
            <a:avLst/>
          </a:prstGeom>
          <a:solidFill>
            <a:srgbClr val="3856E8"/>
          </a:solidFill>
          <a:ln>
            <a:solidFill>
              <a:srgbClr val="385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 rot="18906829">
            <a:off x="27737" y="2413834"/>
            <a:ext cx="4026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Мы ищем... тебя!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1937B4F-E8BE-41A7-BA3B-55AD24C49D09}"/>
              </a:ext>
            </a:extLst>
          </p:cNvPr>
          <p:cNvSpPr/>
          <p:nvPr/>
        </p:nvSpPr>
        <p:spPr>
          <a:xfrm>
            <a:off x="4989541" y="1894982"/>
            <a:ext cx="518586" cy="530708"/>
          </a:xfrm>
          <a:prstGeom prst="rect">
            <a:avLst/>
          </a:prstGeom>
          <a:noFill/>
          <a:ln>
            <a:solidFill>
              <a:srgbClr val="385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2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8A4533EA-766E-422B-BACD-2CF32F80CB24}"/>
              </a:ext>
            </a:extLst>
          </p:cNvPr>
          <p:cNvSpPr/>
          <p:nvPr/>
        </p:nvSpPr>
        <p:spPr>
          <a:xfrm>
            <a:off x="4990910" y="4432311"/>
            <a:ext cx="518586" cy="530708"/>
          </a:xfrm>
          <a:prstGeom prst="rect">
            <a:avLst/>
          </a:prstGeom>
          <a:noFill/>
          <a:ln>
            <a:solidFill>
              <a:srgbClr val="385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4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sp>
        <p:nvSpPr>
          <p:cNvPr id="15" name="Прямоугольник 14"/>
          <p:cNvSpPr/>
          <p:nvPr/>
        </p:nvSpPr>
        <p:spPr>
          <a:xfrm>
            <a:off x="3730216" y="3163646"/>
            <a:ext cx="518586" cy="530708"/>
          </a:xfrm>
          <a:prstGeom prst="rect">
            <a:avLst/>
          </a:prstGeom>
          <a:noFill/>
          <a:ln>
            <a:solidFill>
              <a:srgbClr val="385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3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sp>
        <p:nvSpPr>
          <p:cNvPr id="23" name="Прямоугольник 22">
            <a:extLst>
              <a:ext uri="{FF2B5EF4-FFF2-40B4-BE49-F238E27FC236}">
                <a16:creationId xmlns:a16="http://schemas.microsoft.com/office/drawing/2014/main" id="{77F8B832-8B2E-4670-A6EA-297C3DE867B1}"/>
              </a:ext>
            </a:extLst>
          </p:cNvPr>
          <p:cNvSpPr/>
          <p:nvPr/>
        </p:nvSpPr>
        <p:spPr>
          <a:xfrm>
            <a:off x="3730216" y="658934"/>
            <a:ext cx="518586" cy="530708"/>
          </a:xfrm>
          <a:prstGeom prst="rect">
            <a:avLst/>
          </a:prstGeom>
          <a:noFill/>
          <a:ln>
            <a:solidFill>
              <a:srgbClr val="385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1</a:t>
            </a:r>
          </a:p>
        </p:txBody>
      </p:sp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694566EF-1820-4A81-BD11-6CA2E5EB9E8B}"/>
              </a:ext>
            </a:extLst>
          </p:cNvPr>
          <p:cNvSpPr/>
          <p:nvPr/>
        </p:nvSpPr>
        <p:spPr>
          <a:xfrm>
            <a:off x="3730216" y="5675851"/>
            <a:ext cx="518586" cy="530708"/>
          </a:xfrm>
          <a:prstGeom prst="rect">
            <a:avLst/>
          </a:prstGeom>
          <a:noFill/>
          <a:ln>
            <a:solidFill>
              <a:srgbClr val="3856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5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sp>
        <p:nvSpPr>
          <p:cNvPr id="26" name="Прямоугольник 25">
            <a:extLst>
              <a:ext uri="{FF2B5EF4-FFF2-40B4-BE49-F238E27FC236}">
                <a16:creationId xmlns:a16="http://schemas.microsoft.com/office/drawing/2014/main" id="{2D6227E9-34B7-4A7D-A8B9-B7AE7A70699C}"/>
              </a:ext>
            </a:extLst>
          </p:cNvPr>
          <p:cNvSpPr/>
          <p:nvPr/>
        </p:nvSpPr>
        <p:spPr>
          <a:xfrm>
            <a:off x="6797525" y="4455354"/>
            <a:ext cx="52174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Проектировщиков с опытом работы в САПР</a:t>
            </a:r>
          </a:p>
        </p:txBody>
      </p:sp>
    </p:spTree>
    <p:extLst>
      <p:ext uri="{BB962C8B-B14F-4D97-AF65-F5344CB8AC3E}">
        <p14:creationId xmlns:p14="http://schemas.microsoft.com/office/powerpoint/2010/main" val="2744557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206" y="3851439"/>
            <a:ext cx="9347200" cy="25959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56E8"/>
                </a:solidFill>
                <a:latin typeface="Miratrix Normal" panose="00000500000000000000" pitchFamily="50" charset="-52"/>
              </a:rPr>
              <a:t>Vk.com/</a:t>
            </a:r>
            <a:r>
              <a:rPr lang="en-US" sz="2800" dirty="0" err="1">
                <a:solidFill>
                  <a:srgbClr val="3856E8"/>
                </a:solidFill>
                <a:latin typeface="Miratrix Normal" panose="00000500000000000000" pitchFamily="50" charset="-52"/>
              </a:rPr>
              <a:t>ro_tech</a:t>
            </a:r>
            <a:endParaRPr lang="ru-RU" sz="2800" dirty="0">
              <a:solidFill>
                <a:srgbClr val="3856E8"/>
              </a:solidFill>
              <a:latin typeface="Miratrix Normal" panose="00000500000000000000" pitchFamily="50" charset="-5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56E8"/>
                </a:solidFill>
                <a:latin typeface="Miratrix Normal" panose="00000500000000000000" pitchFamily="50" charset="-52"/>
              </a:rPr>
              <a:t>t.me/</a:t>
            </a:r>
            <a:r>
              <a:rPr lang="en-US" sz="2800" dirty="0" err="1">
                <a:solidFill>
                  <a:srgbClr val="3856E8"/>
                </a:solidFill>
                <a:latin typeface="Miratrix Normal" panose="00000500000000000000" pitchFamily="50" charset="-52"/>
              </a:rPr>
              <a:t>rotechnologies</a:t>
            </a:r>
            <a:endParaRPr lang="ru-RU" sz="2800" dirty="0">
              <a:solidFill>
                <a:srgbClr val="3856E8"/>
              </a:solidFill>
              <a:latin typeface="Miratrix Normal" panose="00000500000000000000" pitchFamily="50" charset="-52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dirty="0">
                <a:solidFill>
                  <a:srgbClr val="3856E8"/>
                </a:solidFill>
                <a:latin typeface="Miratrix Normal" panose="00000500000000000000" pitchFamily="50" charset="-52"/>
              </a:rPr>
              <a:t>+7(</a:t>
            </a:r>
            <a:r>
              <a:rPr lang="ru-RU" sz="2800" dirty="0">
                <a:solidFill>
                  <a:srgbClr val="3856E8"/>
                </a:solidFill>
                <a:latin typeface="Miratrix Normal" panose="00000500000000000000" pitchFamily="50" charset="-52"/>
              </a:rPr>
              <a:t>985</a:t>
            </a:r>
            <a:r>
              <a:rPr lang="en-US" sz="2800" dirty="0">
                <a:solidFill>
                  <a:srgbClr val="3856E8"/>
                </a:solidFill>
                <a:latin typeface="Miratrix Normal" panose="00000500000000000000" pitchFamily="50" charset="-52"/>
              </a:rPr>
              <a:t>)</a:t>
            </a:r>
            <a:r>
              <a:rPr lang="ru-RU" sz="2800" dirty="0">
                <a:solidFill>
                  <a:srgbClr val="3856E8"/>
                </a:solidFill>
                <a:latin typeface="Miratrix Normal" panose="00000500000000000000" pitchFamily="50" charset="-52"/>
              </a:rPr>
              <a:t>107-40-56</a:t>
            </a: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800" b="0" i="0" dirty="0">
                <a:solidFill>
                  <a:srgbClr val="3856E8"/>
                </a:solidFill>
                <a:effectLst/>
                <a:latin typeface="Miratrix Normal" panose="00000500000000000000" pitchFamily="50" charset="-52"/>
              </a:rPr>
              <a:t>rotech_dream@mail.ru</a:t>
            </a:r>
            <a:endParaRPr lang="ru-RU" sz="2800" dirty="0">
              <a:solidFill>
                <a:srgbClr val="3856E8"/>
              </a:solidFill>
              <a:latin typeface="Miratrix Normal" panose="00000500000000000000" pitchFamily="50" charset="-52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88B081B-7CA9-453A-AE62-B47BE9EBBE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836" y="4077346"/>
            <a:ext cx="2361554" cy="236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9096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29840" y="0"/>
            <a:ext cx="4683760" cy="685800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/>
          <p:cNvSpPr txBox="1"/>
          <p:nvPr/>
        </p:nvSpPr>
        <p:spPr>
          <a:xfrm>
            <a:off x="533549" y="351172"/>
            <a:ext cx="41554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О нас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7311" y="1828684"/>
            <a:ext cx="46837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Мы – </a:t>
            </a:r>
            <a:r>
              <a:rPr lang="ru-RU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некоммерческое</a:t>
            </a:r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студенческое объединение, работающее на базе МКЦ МГТУ им Н. Э. Баумана.</a:t>
            </a:r>
          </a:p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На сегодняшний день наш коллектив состоит из </a:t>
            </a:r>
            <a:r>
              <a:rPr lang="ru-RU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23 человек </a:t>
            </a:r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различных кафедр МГТУ и ряда других передовых вузов.</a:t>
            </a:r>
          </a:p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Мы обладаем </a:t>
            </a:r>
            <a:r>
              <a:rPr lang="ru-RU" dirty="0">
                <a:solidFill>
                  <a:srgbClr val="3856E8"/>
                </a:solidFill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собственной производственной базой</a:t>
            </a:r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в 3 лабораториях, оборудованных ЧПУ станками и 3</a:t>
            </a:r>
            <a:r>
              <a:rPr lang="en-US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D </a:t>
            </a:r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принтерами. </a:t>
            </a:r>
          </a:p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  <a:p>
            <a:pPr algn="just"/>
            <a:r>
              <a:rPr lang="ru-RU" dirty="0">
                <a:latin typeface="Inter Medium" panose="02000603000000020004" pitchFamily="50" charset="0"/>
                <a:ea typeface="Inter Medium" panose="02000603000000020004" pitchFamily="50" charset="0"/>
                <a:cs typeface="Inter Medium" panose="02000603000000020004" pitchFamily="50" charset="0"/>
              </a:rPr>
              <a:t> </a:t>
            </a:r>
          </a:p>
          <a:p>
            <a:pPr algn="just"/>
            <a:endParaRPr lang="ru-RU" dirty="0">
              <a:latin typeface="Inter Medium" panose="02000603000000020004" pitchFamily="50" charset="0"/>
              <a:ea typeface="Inter Medium" panose="02000603000000020004" pitchFamily="50" charset="0"/>
              <a:cs typeface="Inter Medium" panose="02000603000000020004" pitchFamily="50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2"/>
          <a:srcRect l="6730" t="46822" r="71941" b="11434"/>
          <a:stretch/>
        </p:blipFill>
        <p:spPr>
          <a:xfrm rot="10800000">
            <a:off x="10638206" y="0"/>
            <a:ext cx="1553794" cy="171055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8F91865-23EE-485D-9353-4C6E50AD1C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72" y="1617391"/>
            <a:ext cx="6207494" cy="4140228"/>
          </a:xfrm>
          <a:prstGeom prst="rect">
            <a:avLst/>
          </a:prstGeom>
          <a:ln w="57150">
            <a:solidFill>
              <a:srgbClr val="282A36"/>
            </a:solidFill>
          </a:ln>
        </p:spPr>
      </p:pic>
    </p:spTree>
    <p:extLst>
      <p:ext uri="{BB962C8B-B14F-4D97-AF65-F5344CB8AC3E}">
        <p14:creationId xmlns:p14="http://schemas.microsoft.com/office/powerpoint/2010/main" val="127890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6613895-9499-4697-9DC6-F78ECFEEF0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18984" y="-1818984"/>
            <a:ext cx="8632860" cy="12270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89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63515" y="3060287"/>
            <a:ext cx="58939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пуски</a:t>
            </a:r>
          </a:p>
        </p:txBody>
      </p:sp>
    </p:spTree>
    <p:extLst>
      <p:ext uri="{BB962C8B-B14F-4D97-AF65-F5344CB8AC3E}">
        <p14:creationId xmlns:p14="http://schemas.microsoft.com/office/powerpoint/2010/main" val="3313982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90930" y="1700892"/>
            <a:ext cx="10099040" cy="303784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2583" y="243992"/>
            <a:ext cx="5760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Тренировки пуска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6153966-BA3C-4C92-9E9B-BBC1F733F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21405" y="1993519"/>
            <a:ext cx="4591412" cy="3060942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BC06912-DAF6-4935-9285-01F1E5CD361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792" y="1228283"/>
            <a:ext cx="6887121" cy="4591413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</p:spTree>
    <p:extLst>
      <p:ext uri="{BB962C8B-B14F-4D97-AF65-F5344CB8AC3E}">
        <p14:creationId xmlns:p14="http://schemas.microsoft.com/office/powerpoint/2010/main" val="2563673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305330" y="1853460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9439" y="362038"/>
            <a:ext cx="8321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Пуск </a:t>
            </a:r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06.03.2022 (П-М)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404345C-8AEF-4025-9BE3-1DF26DC6F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270" y="1673816"/>
            <a:ext cx="5567092" cy="3727342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CE0009C-93FD-4419-8619-E9424F5485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83" y="1264865"/>
            <a:ext cx="3158359" cy="4769603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</p:spTree>
    <p:extLst>
      <p:ext uri="{BB962C8B-B14F-4D97-AF65-F5344CB8AC3E}">
        <p14:creationId xmlns:p14="http://schemas.microsoft.com/office/powerpoint/2010/main" val="226689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1305330" y="1853460"/>
            <a:ext cx="9711160" cy="2538031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19438" y="362038"/>
            <a:ext cx="679466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4000" dirty="0">
                <a:solidFill>
                  <a:srgbClr val="3856E8"/>
                </a:solidFill>
                <a:latin typeface="Miratrix Normal" panose="00000500000000000000" pitchFamily="50" charset="-52"/>
              </a:rPr>
              <a:t>Пуск 11.04.2022 (м-ТТ-1)</a:t>
            </a:r>
            <a:endParaRPr kumimoji="0" lang="ru-RU" sz="4000" b="0" i="0" u="none" strike="noStrike" kern="1200" cap="none" spc="0" normalizeH="0" baseline="0" noProof="0" dirty="0">
              <a:ln>
                <a:noFill/>
              </a:ln>
              <a:solidFill>
                <a:srgbClr val="3856E8"/>
              </a:solidFill>
              <a:effectLst/>
              <a:uLnTx/>
              <a:uFillTx/>
              <a:latin typeface="Miratrix Normal" panose="00000500000000000000" pitchFamily="50" charset="-52"/>
              <a:ea typeface="+mn-ea"/>
              <a:cs typeface="+mn-cs"/>
            </a:endParaRPr>
          </a:p>
        </p:txBody>
      </p:sp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291BCB0-5376-4CB3-B916-D13CF1D7D6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612" y="1604075"/>
            <a:ext cx="6198318" cy="4132212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0E6C347-1D20-47E2-9FA0-B735E9CC3C6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6568" y="2103220"/>
            <a:ext cx="4781135" cy="3187423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</p:spTree>
    <p:extLst>
      <p:ext uri="{BB962C8B-B14F-4D97-AF65-F5344CB8AC3E}">
        <p14:creationId xmlns:p14="http://schemas.microsoft.com/office/powerpoint/2010/main" val="1289679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790930" y="1700892"/>
            <a:ext cx="10099040" cy="303784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69938" y="508731"/>
            <a:ext cx="74342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0" i="0" u="none" strike="noStrike" kern="1200" cap="none" spc="0" normalizeH="0" baseline="0" noProof="0" dirty="0">
                <a:ln>
                  <a:noFill/>
                </a:ln>
                <a:solidFill>
                  <a:srgbClr val="3856E8"/>
                </a:solidFill>
                <a:effectLst/>
                <a:uLnTx/>
                <a:uFillTx/>
                <a:latin typeface="Miratrix Normal" panose="00000500000000000000" pitchFamily="50" charset="-52"/>
                <a:ea typeface="+mn-ea"/>
                <a:cs typeface="+mn-cs"/>
              </a:rPr>
              <a:t>Пуск 06.05.2022 (м-тт-1)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AFFDB7A-1C03-4191-A43C-32F435D0405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70" y="1843897"/>
            <a:ext cx="5696229" cy="3797486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4C76DC2-65A7-458B-9C3E-BA118C29AA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44" y="1843897"/>
            <a:ext cx="5696229" cy="3797486"/>
          </a:xfrm>
          <a:prstGeom prst="rect">
            <a:avLst/>
          </a:prstGeom>
          <a:ln w="57150">
            <a:solidFill>
              <a:srgbClr val="3856E8"/>
            </a:solidFill>
          </a:ln>
        </p:spPr>
      </p:pic>
    </p:spTree>
    <p:extLst>
      <p:ext uri="{BB962C8B-B14F-4D97-AF65-F5344CB8AC3E}">
        <p14:creationId xmlns:p14="http://schemas.microsoft.com/office/powerpoint/2010/main" val="392248892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3920</TotalTime>
  <Words>520</Words>
  <Application>Microsoft Office PowerPoint</Application>
  <PresentationFormat>Широкоэкранный</PresentationFormat>
  <Paragraphs>90</Paragraphs>
  <Slides>27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4" baseType="lpstr">
      <vt:lpstr>Arial</vt:lpstr>
      <vt:lpstr>Calibri</vt:lpstr>
      <vt:lpstr>Calibri Light</vt:lpstr>
      <vt:lpstr>Inter Medium</vt:lpstr>
      <vt:lpstr>Miratrix Normal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kirill</dc:creator>
  <cp:lastModifiedBy>matvey</cp:lastModifiedBy>
  <cp:revision>111</cp:revision>
  <dcterms:created xsi:type="dcterms:W3CDTF">2022-10-05T13:51:29Z</dcterms:created>
  <dcterms:modified xsi:type="dcterms:W3CDTF">2024-01-29T15:48:57Z</dcterms:modified>
</cp:coreProperties>
</file>